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  <p:sldId id="259" r:id="rId7"/>
    <p:sldId id="261" r:id="rId8"/>
    <p:sldId id="262" r:id="rId9"/>
  </p:sldIdLst>
  <p:sldSz cx="12192000" cy="6858000"/>
  <p:notesSz cx="6858000" cy="9144000"/>
  <p:custDataLst>
    <p:tags r:id="rId1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gs" Target="tags/tag7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00" y="374650"/>
            <a:ext cx="9799200" cy="2570400"/>
          </a:xfrm>
        </p:spPr>
        <p:txBody>
          <a:bodyPr/>
          <a:p>
            <a:r>
              <a:rPr lang="zh-CN" altLang="zh-CN" sz="5400">
                <a:solidFill>
                  <a:schemeClr val="bg1"/>
                </a:solidFill>
              </a:rPr>
              <a:t>回首</a:t>
            </a:r>
            <a:r>
              <a:rPr lang="en-US" altLang="zh-CN" sz="5400">
                <a:solidFill>
                  <a:schemeClr val="bg1"/>
                </a:solidFill>
              </a:rPr>
              <a:t>2023 </a:t>
            </a:r>
            <a:r>
              <a:rPr lang="zh-CN" altLang="en-US" sz="5400">
                <a:solidFill>
                  <a:schemeClr val="bg1"/>
                </a:solidFill>
              </a:rPr>
              <a:t>展望</a:t>
            </a:r>
            <a:r>
              <a:rPr lang="en-US" altLang="zh-CN" sz="5400">
                <a:solidFill>
                  <a:schemeClr val="bg1"/>
                </a:solidFill>
              </a:rPr>
              <a:t>2024</a:t>
            </a:r>
            <a:endParaRPr lang="en-US" altLang="zh-CN" sz="540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8880" y="3891915"/>
            <a:ext cx="10300970" cy="1717675"/>
          </a:xfrm>
        </p:spPr>
        <p:txBody>
          <a:bodyPr/>
          <a:p>
            <a:r>
              <a:rPr lang="zh-CN" altLang="en-US" sz="4400">
                <a:solidFill>
                  <a:schemeClr val="bg1"/>
                </a:solidFill>
              </a:rPr>
              <a:t>新起点</a:t>
            </a:r>
            <a:r>
              <a:rPr lang="en-US" altLang="zh-CN" sz="4400">
                <a:solidFill>
                  <a:schemeClr val="bg1"/>
                </a:solidFill>
              </a:rPr>
              <a:t> </a:t>
            </a:r>
            <a:r>
              <a:rPr lang="zh-CN" altLang="en-US" sz="4400">
                <a:solidFill>
                  <a:schemeClr val="bg1"/>
                </a:solidFill>
              </a:rPr>
              <a:t>新征程</a:t>
            </a:r>
            <a:endParaRPr lang="zh-CN" altLang="en-US" sz="4400">
              <a:solidFill>
                <a:schemeClr val="bg1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717030" y="5609590"/>
            <a:ext cx="45142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>
                <a:solidFill>
                  <a:schemeClr val="bg1"/>
                </a:solidFill>
              </a:rPr>
              <a:t>—— </a:t>
            </a:r>
            <a:r>
              <a:rPr lang="zh-CN" altLang="en-US">
                <a:solidFill>
                  <a:schemeClr val="bg1"/>
                </a:solidFill>
              </a:rPr>
              <a:t>长沙市麓谷高级中学</a:t>
            </a:r>
            <a:r>
              <a:rPr lang="en-US" altLang="zh-CN">
                <a:solidFill>
                  <a:schemeClr val="bg1"/>
                </a:solidFill>
              </a:rPr>
              <a:t>2112</a:t>
            </a:r>
            <a:r>
              <a:rPr lang="zh-CN" altLang="en-US">
                <a:solidFill>
                  <a:schemeClr val="bg1"/>
                </a:solidFill>
              </a:rPr>
              <a:t>班主题班会</a:t>
            </a:r>
            <a:endParaRPr lang="zh-CN" altLang="en-US">
              <a:solidFill>
                <a:schemeClr val="bg1"/>
              </a:solidFill>
            </a:endParaRPr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solidFill>
                  <a:schemeClr val="bg1"/>
                </a:solidFill>
              </a:rPr>
              <a:t>班会流程</a:t>
            </a: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>
                <a:solidFill>
                  <a:schemeClr val="bg1"/>
                </a:solidFill>
              </a:rPr>
              <a:t>环节一：回首2023</a:t>
            </a:r>
            <a:endParaRPr lang="zh-CN" altLang="en-US">
              <a:solidFill>
                <a:schemeClr val="bg1"/>
              </a:solidFill>
            </a:endParaRPr>
          </a:p>
          <a:p>
            <a:r>
              <a:rPr lang="zh-CN" altLang="en-US">
                <a:solidFill>
                  <a:schemeClr val="bg1"/>
                </a:solidFill>
              </a:rPr>
              <a:t>环节二：展望2024</a:t>
            </a:r>
            <a:endParaRPr lang="zh-CN" altLang="en-US">
              <a:solidFill>
                <a:schemeClr val="bg1"/>
              </a:solidFill>
            </a:endParaRPr>
          </a:p>
          <a:p>
            <a:r>
              <a:rPr lang="zh-CN" altLang="en-US">
                <a:solidFill>
                  <a:schemeClr val="bg1"/>
                </a:solidFill>
              </a:rPr>
              <a:t>环节三：新起点，新征程</a:t>
            </a:r>
            <a:endParaRPr lang="zh-CN" altLang="en-US">
              <a:solidFill>
                <a:schemeClr val="bg1"/>
              </a:solidFill>
            </a:endParaRPr>
          </a:p>
          <a:p>
            <a:r>
              <a:rPr lang="zh-CN" altLang="en-US">
                <a:solidFill>
                  <a:schemeClr val="bg1"/>
                </a:solidFill>
              </a:rPr>
              <a:t>尾声：感谢观看</a:t>
            </a:r>
            <a:endParaRPr lang="zh-CN" altLang="en-US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zh-CN" altLang="en-US" sz="3600" b="1">
                <a:solidFill>
                  <a:schemeClr val="bg1"/>
                </a:solidFill>
              </a:rPr>
              <a:t>班会期望</a:t>
            </a:r>
            <a:endParaRPr lang="zh-CN" altLang="en-US" sz="2800" b="1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zh-CN" altLang="en-US">
                <a:solidFill>
                  <a:schemeClr val="bg1"/>
                </a:solidFill>
              </a:rPr>
              <a:t>1. 班会过程需要同学们积极参与，分享自己的心得和想法。</a:t>
            </a:r>
            <a:endParaRPr lang="zh-CN" altLang="en-US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zh-CN" altLang="en-US">
                <a:solidFill>
                  <a:schemeClr val="bg1"/>
                </a:solidFill>
              </a:rPr>
              <a:t>2. 同学们学会关注自己的成长需求，针对性地对自己进行引导和鼓励。</a:t>
            </a:r>
            <a:endParaRPr lang="zh-CN" altLang="en-US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zh-CN" altLang="en-US">
                <a:solidFill>
                  <a:schemeClr val="bg1"/>
                </a:solidFill>
              </a:rPr>
              <a:t>3. 班会结束后，结合本次班会内容，同学们可以制定具体的学习和生活计划，确保新一年的学习能够顺利进行。</a:t>
            </a:r>
            <a:endParaRPr lang="zh-CN" altLang="en-US">
              <a:solidFill>
                <a:schemeClr val="bg1"/>
              </a:solidFill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2" grpId="3"/>
      <p:bldP spid="2" grpId="5"/>
      <p:bldP spid="2" grpId="7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8400" y="224860"/>
            <a:ext cx="10969200" cy="705600"/>
          </a:xfrm>
        </p:spPr>
        <p:txBody>
          <a:bodyPr>
            <a:normAutofit/>
          </a:bodyPr>
          <a:p>
            <a:r>
              <a:rPr lang="zh-CN" altLang="en-US">
                <a:solidFill>
                  <a:schemeClr val="bg1"/>
                </a:solidFill>
                <a:sym typeface="+mn-ea"/>
              </a:rPr>
              <a:t>环节一：回首2023</a:t>
            </a:r>
            <a:endParaRPr lang="zh-CN" altLang="en-US">
              <a:solidFill>
                <a:schemeClr val="bg1"/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8400" y="1049710"/>
            <a:ext cx="10969200" cy="4759200"/>
          </a:xfrm>
          <a:solidFill>
            <a:schemeClr val="accent6"/>
          </a:solidFill>
          <a:effectLst>
            <a:softEdge rad="50800"/>
          </a:effectLst>
        </p:spPr>
        <p:style>
          <a:lnRef idx="0">
            <a:srgbClr val="FFFFFF"/>
          </a:lnRef>
          <a:fillRef idx="1">
            <a:schemeClr val="accent6"/>
          </a:fillRef>
          <a:effectRef idx="0">
            <a:srgbClr val="FFFFFF"/>
          </a:effectRef>
          <a:fontRef idx="minor">
            <a:schemeClr val="lt1"/>
          </a:fontRef>
        </p:style>
        <p:txBody>
          <a:bodyPr>
            <a:normAutofit lnSpcReduction="20000"/>
          </a:bodyPr>
          <a:p>
            <a:pPr marL="0" indent="0" algn="l">
              <a:buNone/>
            </a:pPr>
            <a:r>
              <a:rPr lang="en-US" altLang="zh-CN" sz="1600" b="1"/>
              <a:t>2023</a:t>
            </a:r>
            <a:r>
              <a:rPr lang="zh-CN" altLang="en-US" sz="1600" b="1"/>
              <a:t>年高考时间线</a:t>
            </a:r>
            <a:endParaRPr lang="zh-CN" altLang="en-US" sz="1600" b="1"/>
          </a:p>
          <a:p>
            <a:r>
              <a:rPr lang="zh-CN" altLang="en-US"/>
              <a:t>2023年1月：进行高考报名，同学们按学校要求选择报名高考。</a:t>
            </a:r>
            <a:endParaRPr lang="zh-CN" altLang="en-US"/>
          </a:p>
          <a:p>
            <a:r>
              <a:rPr lang="zh-CN" altLang="en-US"/>
              <a:t>2023年2月：春节过后，进入高考倒计时，同学们开始加强复习，参加各类模拟考试。</a:t>
            </a:r>
            <a:endParaRPr lang="zh-CN" altLang="en-US"/>
          </a:p>
          <a:p>
            <a:pPr marL="457200" lvl="1" indent="0">
              <a:buNone/>
            </a:pPr>
            <a:r>
              <a:rPr lang="en-US" altLang="zh-CN" b="1">
                <a:solidFill>
                  <a:schemeClr val="accent3">
                    <a:lumMod val="40000"/>
                    <a:lumOff val="60000"/>
                  </a:schemeClr>
                </a:solidFill>
              </a:rPr>
              <a:t>2</a:t>
            </a:r>
            <a:r>
              <a:rPr lang="zh-CN" altLang="en-US" b="1">
                <a:solidFill>
                  <a:schemeClr val="accent3">
                    <a:lumMod val="40000"/>
                    <a:lumOff val="60000"/>
                  </a:schemeClr>
                </a:solidFill>
              </a:rPr>
              <a:t>月至</a:t>
            </a:r>
            <a:r>
              <a:rPr lang="en-US" altLang="zh-CN" b="1">
                <a:solidFill>
                  <a:schemeClr val="accent3">
                    <a:lumMod val="40000"/>
                    <a:lumOff val="60000"/>
                  </a:schemeClr>
                </a:solidFill>
              </a:rPr>
              <a:t>3</a:t>
            </a:r>
            <a:r>
              <a:rPr lang="zh-CN" altLang="en-US" b="1">
                <a:solidFill>
                  <a:schemeClr val="accent3">
                    <a:lumMod val="40000"/>
                    <a:lumOff val="60000"/>
                  </a:schemeClr>
                </a:solidFill>
              </a:rPr>
              <a:t>月，新冠疫情在全国陆续爆发，湖南大部分学校受此影响。</a:t>
            </a:r>
            <a:endParaRPr lang="zh-CN" altLang="en-US" b="1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r>
              <a:rPr lang="zh-CN" altLang="en-US"/>
              <a:t>2023年3月：高考体检，同学们了解自己的身体状况，确保考试时的身体状况良好。</a:t>
            </a:r>
            <a:endParaRPr lang="zh-CN" altLang="en-US"/>
          </a:p>
          <a:p>
            <a:r>
              <a:rPr lang="zh-CN" altLang="en-US"/>
              <a:t>2023年4月：陆续参加各大学高校招生宣讲会活动，了解招生政策、专业设置等。</a:t>
            </a:r>
            <a:endParaRPr lang="zh-CN" altLang="en-US"/>
          </a:p>
          <a:p>
            <a:r>
              <a:rPr lang="zh-CN" altLang="en-US"/>
              <a:t>2023年5月：进入高考冲刺阶段，同学们全力以赴复习，学校也组织了多次模拟考试。</a:t>
            </a:r>
            <a:endParaRPr lang="zh-CN" altLang="en-US"/>
          </a:p>
          <a:p>
            <a:r>
              <a:rPr lang="zh-CN" altLang="en-US"/>
              <a:t>2023年6月：高考月到来，举行高考考试。</a:t>
            </a:r>
            <a:endParaRPr lang="zh-CN" altLang="en-US"/>
          </a:p>
          <a:p>
            <a:r>
              <a:rPr lang="zh-CN" altLang="en-US"/>
              <a:t>2023年7月：高考成绩公布，同学们根据成绩填报志愿，同时开始关注各类高校的录取分数线。</a:t>
            </a:r>
            <a:endParaRPr lang="zh-CN" altLang="en-US"/>
          </a:p>
          <a:p>
            <a:pPr marL="457200" lvl="1" indent="0" algn="l">
              <a:buNone/>
            </a:pPr>
            <a:r>
              <a:rPr lang="en-US" altLang="zh-CN" b="1">
                <a:solidFill>
                  <a:srgbClr val="FFFF00"/>
                </a:solidFill>
              </a:rPr>
              <a:t>7</a:t>
            </a:r>
            <a:r>
              <a:rPr lang="zh-CN" altLang="en-US" b="1">
                <a:solidFill>
                  <a:srgbClr val="FFFF00"/>
                </a:solidFill>
              </a:rPr>
              <a:t>月中旬，最终下定决心来到麓谷高级中学复读</a:t>
            </a:r>
            <a:endParaRPr lang="zh-CN" altLang="en-US" b="1">
              <a:solidFill>
                <a:srgbClr val="FFFF00"/>
              </a:solidFill>
            </a:endParaRPr>
          </a:p>
          <a:p>
            <a:pPr algn="l"/>
            <a:r>
              <a:rPr lang="zh-CN" altLang="en-US" b="1"/>
              <a:t>至今，</a:t>
            </a:r>
            <a:r>
              <a:rPr lang="en-US" altLang="zh-CN" b="1"/>
              <a:t>2023</a:t>
            </a:r>
            <a:r>
              <a:rPr lang="zh-CN" altLang="en-US" b="1"/>
              <a:t>年即将结束</a:t>
            </a:r>
            <a:endParaRPr lang="zh-CN" altLang="en-US" b="1"/>
          </a:p>
          <a:p>
            <a:pPr marL="0" indent="0" algn="l">
              <a:buNone/>
            </a:pPr>
            <a:endParaRPr lang="zh-CN" altLang="en-US" b="1"/>
          </a:p>
        </p:txBody>
      </p:sp>
      <p:sp>
        <p:nvSpPr>
          <p:cNvPr id="4" name="文本框 3"/>
          <p:cNvSpPr txBox="1"/>
          <p:nvPr/>
        </p:nvSpPr>
        <p:spPr>
          <a:xfrm>
            <a:off x="498475" y="5666740"/>
            <a:ext cx="11423650" cy="102679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2400" b="1">
                <a:solidFill>
                  <a:schemeClr val="bg1"/>
                </a:solidFill>
              </a:rPr>
              <a:t>那么，你的</a:t>
            </a:r>
            <a:r>
              <a:rPr lang="en-US" altLang="zh-CN" sz="2400" b="1">
                <a:solidFill>
                  <a:schemeClr val="bg1"/>
                </a:solidFill>
              </a:rPr>
              <a:t>2023</a:t>
            </a:r>
            <a:r>
              <a:rPr lang="zh-CN" altLang="en-US" sz="2400" b="1">
                <a:solidFill>
                  <a:schemeClr val="bg1"/>
                </a:solidFill>
              </a:rPr>
              <a:t>年是如何度过的？</a:t>
            </a:r>
            <a:endParaRPr lang="zh-CN" altLang="en-US" sz="2800" b="1">
              <a:solidFill>
                <a:schemeClr val="bg1"/>
              </a:solidFill>
            </a:endParaRPr>
          </a:p>
          <a:p>
            <a:r>
              <a:rPr lang="zh-CN" altLang="en-US" sz="2000" b="1">
                <a:solidFill>
                  <a:schemeClr val="bg1"/>
                </a:solidFill>
              </a:rPr>
              <a:t>请同学们对照时间线回顾自己的</a:t>
            </a:r>
            <a:r>
              <a:rPr lang="en-US" altLang="zh-CN" sz="2000" b="1">
                <a:solidFill>
                  <a:schemeClr val="bg1"/>
                </a:solidFill>
              </a:rPr>
              <a:t>2023</a:t>
            </a:r>
            <a:r>
              <a:rPr lang="zh-CN" altLang="en-US" sz="2000" b="1">
                <a:solidFill>
                  <a:schemeClr val="bg1"/>
                </a:solidFill>
              </a:rPr>
              <a:t>年，回归初心，上台分享自己的经验、收获、或者是一些值得深思的教训，供大家相互探讨、交流。</a:t>
            </a:r>
            <a:endParaRPr lang="zh-CN" altLang="en-US" sz="2000" b="1">
              <a:solidFill>
                <a:schemeClr val="bg1"/>
              </a:solidFill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8400" y="191840"/>
            <a:ext cx="10969200" cy="705600"/>
          </a:xfrm>
        </p:spPr>
        <p:txBody>
          <a:bodyPr/>
          <a:p>
            <a:r>
              <a:rPr lang="zh-CN" altLang="en-US">
                <a:solidFill>
                  <a:schemeClr val="bg1"/>
                </a:solidFill>
                <a:sym typeface="+mn-ea"/>
              </a:rPr>
              <a:t>环节二：展望2024</a:t>
            </a:r>
            <a:endParaRPr lang="zh-CN" altLang="en-US">
              <a:solidFill>
                <a:schemeClr val="bg1"/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8330" y="749300"/>
            <a:ext cx="10968990" cy="5030470"/>
          </a:xfrm>
          <a:solidFill>
            <a:schemeClr val="accent6"/>
          </a:solidFill>
        </p:spPr>
        <p:style>
          <a:lnRef idx="0">
            <a:srgbClr val="FFFFFF"/>
          </a:lnRef>
          <a:fillRef idx="3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>
            <a:noAutofit/>
          </a:bodyPr>
          <a:p>
            <a:pPr marL="0" indent="0">
              <a:buNone/>
            </a:pPr>
            <a:r>
              <a:rPr lang="zh-CN" altLang="en-US" sz="1600" b="1"/>
              <a:t>复读部分</a:t>
            </a:r>
            <a:endParaRPr lang="zh-CN" altLang="en-US" sz="1600" b="1"/>
          </a:p>
          <a:p>
            <a:r>
              <a:rPr lang="zh-CN" altLang="en-US" sz="1600"/>
              <a:t>全力以赴，备战高考。</a:t>
            </a:r>
            <a:endParaRPr lang="zh-CN" altLang="en-US" sz="1600"/>
          </a:p>
          <a:p>
            <a:r>
              <a:rPr lang="zh-CN" altLang="en-US" sz="1600"/>
              <a:t>拓展视野，丰富知识。</a:t>
            </a:r>
            <a:endParaRPr lang="zh-CN" altLang="en-US" sz="1600"/>
          </a:p>
          <a:p>
            <a:r>
              <a:rPr lang="zh-CN" altLang="en-US" sz="1600"/>
              <a:t>学会独立，提升自我。</a:t>
            </a:r>
            <a:endParaRPr lang="zh-CN" altLang="en-US" sz="1600"/>
          </a:p>
          <a:p>
            <a:pPr marL="0" indent="0">
              <a:buNone/>
            </a:pPr>
            <a:r>
              <a:rPr lang="zh-CN" altLang="en-US" sz="1600" b="1">
                <a:sym typeface="+mn-ea"/>
              </a:rPr>
              <a:t>大学部分</a:t>
            </a:r>
            <a:endParaRPr lang="zh-CN" altLang="en-US" sz="1600">
              <a:sym typeface="+mn-ea"/>
            </a:endParaRPr>
          </a:p>
          <a:p>
            <a:r>
              <a:rPr lang="zh-CN" altLang="en-US" sz="1600">
                <a:sym typeface="+mn-ea"/>
              </a:rPr>
              <a:t>认真学习专业知识，积累学识</a:t>
            </a:r>
            <a:endParaRPr lang="zh-CN" altLang="en-US" sz="1600">
              <a:sym typeface="+mn-ea"/>
            </a:endParaRPr>
          </a:p>
          <a:p>
            <a:r>
              <a:rPr lang="zh-CN" altLang="en-US" sz="1600">
                <a:sym typeface="+mn-ea"/>
              </a:rPr>
              <a:t>结识新朋友，拓展人际关系。</a:t>
            </a:r>
            <a:endParaRPr lang="zh-CN" altLang="en-US" sz="1600"/>
          </a:p>
          <a:p>
            <a:r>
              <a:rPr lang="zh-CN" altLang="en-US" sz="1600">
                <a:sym typeface="+mn-ea"/>
              </a:rPr>
              <a:t>探索兴趣爱好，培养个人特长。</a:t>
            </a:r>
            <a:endParaRPr lang="zh-CN" altLang="en-US" sz="1600"/>
          </a:p>
          <a:p>
            <a:r>
              <a:rPr lang="zh-CN" altLang="en-US" sz="1600">
                <a:sym typeface="+mn-ea"/>
              </a:rPr>
              <a:t>积极参与社会实践，锻炼能力。</a:t>
            </a:r>
            <a:endParaRPr lang="zh-CN" altLang="en-US" sz="1600"/>
          </a:p>
          <a:p>
            <a:r>
              <a:rPr lang="zh-CN" altLang="en-US" sz="1600">
                <a:sym typeface="+mn-ea"/>
              </a:rPr>
              <a:t>学会感恩，珍惜友谊。</a:t>
            </a:r>
            <a:endParaRPr lang="zh-CN" altLang="en-US" sz="1600"/>
          </a:p>
          <a:p>
            <a:r>
              <a:rPr lang="zh-CN" altLang="en-US" sz="1600">
                <a:sym typeface="+mn-ea"/>
              </a:rPr>
              <a:t>保持健康，关注身心。</a:t>
            </a:r>
            <a:endParaRPr lang="zh-CN" altLang="en-US" sz="1600"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08330" y="5721350"/>
            <a:ext cx="10353675" cy="61912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2400" b="1">
                <a:solidFill>
                  <a:schemeClr val="bg1"/>
                </a:solidFill>
              </a:rPr>
              <a:t>在新的一年，你打算如何度过？你想要一个怎样充实而无憾的高复生活？你想要一个怎样精彩而丰富的大学生活？请同学们上台发言分享</a:t>
            </a:r>
            <a:endParaRPr lang="zh-CN" altLang="en-US" sz="2400" b="1">
              <a:solidFill>
                <a:schemeClr val="bg1"/>
              </a:solidFill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8400" y="307410"/>
            <a:ext cx="10969200" cy="705600"/>
          </a:xfrm>
        </p:spPr>
        <p:txBody>
          <a:bodyPr/>
          <a:p>
            <a:r>
              <a:rPr lang="zh-CN" altLang="en-US">
                <a:solidFill>
                  <a:schemeClr val="bg1"/>
                </a:solidFill>
                <a:sym typeface="+mn-ea"/>
              </a:rPr>
              <a:t>环节三：新起点，新征程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8330" y="1123315"/>
            <a:ext cx="10968990" cy="5154930"/>
          </a:xfrm>
        </p:spPr>
        <p:txBody>
          <a:bodyPr>
            <a:normAutofit fontScale="90000" lnSpcReduction="20000"/>
          </a:bodyPr>
          <a:p>
            <a:pPr marL="0" indent="0">
              <a:buNone/>
            </a:pPr>
            <a:r>
              <a:rPr lang="zh-CN" altLang="en-US" b="1">
                <a:solidFill>
                  <a:schemeClr val="bg1"/>
                </a:solidFill>
              </a:rPr>
              <a:t>实践是检验真理的唯一标准</a:t>
            </a:r>
            <a:endParaRPr lang="zh-CN" altLang="en-US" b="1">
              <a:solidFill>
                <a:schemeClr val="bg1"/>
              </a:solidFill>
            </a:endParaRPr>
          </a:p>
          <a:p>
            <a:pPr lvl="1"/>
            <a:r>
              <a:rPr lang="zh-CN" altLang="en-US">
                <a:solidFill>
                  <a:schemeClr val="bg1"/>
                </a:solidFill>
              </a:rPr>
              <a:t>要实现我们所期待的美好未来，请不要止步于理论与想象，而是去行动起来。</a:t>
            </a:r>
            <a:endParaRPr lang="zh-CN" altLang="en-US">
              <a:solidFill>
                <a:schemeClr val="bg1"/>
              </a:solidFill>
            </a:endParaRPr>
          </a:p>
          <a:p>
            <a:pPr marL="0" lvl="0" indent="0">
              <a:buNone/>
            </a:pPr>
            <a:r>
              <a:rPr lang="zh-CN" altLang="en-US" b="1">
                <a:solidFill>
                  <a:schemeClr val="bg1"/>
                </a:solidFill>
              </a:rPr>
              <a:t>你可以尝试</a:t>
            </a:r>
            <a:endParaRPr lang="zh-CN" altLang="en-US" b="1">
              <a:solidFill>
                <a:schemeClr val="bg1"/>
              </a:solidFill>
            </a:endParaRPr>
          </a:p>
          <a:p>
            <a:pPr marL="457200" lvl="1" indent="0">
              <a:buNone/>
            </a:pPr>
            <a:r>
              <a:rPr lang="zh-CN" altLang="en-US" sz="1780">
                <a:solidFill>
                  <a:schemeClr val="bg1"/>
                </a:solidFill>
              </a:rPr>
              <a:t>1. </a:t>
            </a:r>
            <a:r>
              <a:rPr lang="zh-CN" altLang="en-US" sz="1780">
                <a:solidFill>
                  <a:schemeClr val="bg1"/>
                </a:solidFill>
              </a:rPr>
              <a:t>重新审视学习目标：明确目标，为新征程奠定基础。</a:t>
            </a:r>
            <a:endParaRPr lang="zh-CN" altLang="en-US" sz="1780">
              <a:solidFill>
                <a:schemeClr val="bg1"/>
              </a:solidFill>
            </a:endParaRPr>
          </a:p>
          <a:p>
            <a:pPr marL="457200" lvl="1" indent="0">
              <a:buNone/>
            </a:pPr>
            <a:r>
              <a:rPr lang="zh-CN" altLang="en-US" sz="1780">
                <a:solidFill>
                  <a:schemeClr val="bg1"/>
                </a:solidFill>
              </a:rPr>
              <a:t>2. 制定学习计划：合理安排时间，确保学习效果。</a:t>
            </a:r>
            <a:endParaRPr lang="zh-CN" altLang="en-US" sz="1780">
              <a:solidFill>
                <a:schemeClr val="bg1"/>
              </a:solidFill>
            </a:endParaRPr>
          </a:p>
          <a:p>
            <a:pPr marL="457200" lvl="1" indent="0">
              <a:buNone/>
            </a:pPr>
            <a:r>
              <a:rPr lang="zh-CN" altLang="en-US" sz="1780">
                <a:solidFill>
                  <a:schemeClr val="bg1"/>
                </a:solidFill>
              </a:rPr>
              <a:t>3. 培养学习兴趣：尝试多样化的学习方法，提高学习积极性。</a:t>
            </a:r>
            <a:endParaRPr lang="zh-CN" altLang="en-US" sz="1780">
              <a:solidFill>
                <a:schemeClr val="bg1"/>
              </a:solidFill>
            </a:endParaRPr>
          </a:p>
          <a:p>
            <a:pPr marL="457200" lvl="1" indent="0">
              <a:buNone/>
            </a:pPr>
            <a:r>
              <a:rPr lang="zh-CN" altLang="en-US" sz="1780">
                <a:solidFill>
                  <a:schemeClr val="bg1"/>
                </a:solidFill>
              </a:rPr>
              <a:t>4. 加强自律：养成良好的学习习惯，为自己的新征程保驾护航。</a:t>
            </a:r>
            <a:endParaRPr lang="zh-CN" altLang="en-US" sz="1780">
              <a:solidFill>
                <a:schemeClr val="bg1"/>
              </a:solidFill>
            </a:endParaRPr>
          </a:p>
          <a:p>
            <a:pPr marL="457200" lvl="1" indent="0">
              <a:buNone/>
            </a:pPr>
            <a:r>
              <a:rPr lang="zh-CN" altLang="en-US" sz="1780">
                <a:solidFill>
                  <a:schemeClr val="bg1"/>
                </a:solidFill>
              </a:rPr>
              <a:t>5. 保持良好的心态：面对挑战，积极应对，自信迎接新征程。</a:t>
            </a:r>
            <a:endParaRPr lang="zh-CN" altLang="en-US" sz="1780">
              <a:solidFill>
                <a:schemeClr val="bg1"/>
              </a:solidFill>
            </a:endParaRPr>
          </a:p>
          <a:p>
            <a:pPr marL="457200" lvl="1" indent="0">
              <a:buNone/>
            </a:pPr>
            <a:r>
              <a:rPr lang="zh-CN" altLang="en-US" sz="1780">
                <a:solidFill>
                  <a:schemeClr val="bg1"/>
                </a:solidFill>
              </a:rPr>
              <a:t>6. 互帮互助：与同学共同进步，携手迈向新起点。</a:t>
            </a:r>
            <a:endParaRPr lang="zh-CN" altLang="en-US" sz="1780">
              <a:solidFill>
                <a:schemeClr val="bg1"/>
              </a:solidFill>
            </a:endParaRPr>
          </a:p>
          <a:p>
            <a:pPr marL="457200" lvl="1" indent="0">
              <a:buNone/>
            </a:pPr>
            <a:r>
              <a:rPr lang="zh-CN" altLang="en-US" sz="1780">
                <a:solidFill>
                  <a:schemeClr val="bg1"/>
                </a:solidFill>
              </a:rPr>
              <a:t>7. 定期总结与反思：及时调整学习策略，确保新征程的顺利进行。</a:t>
            </a:r>
            <a:endParaRPr lang="zh-CN" altLang="en-US" sz="1780">
              <a:solidFill>
                <a:schemeClr val="bg1"/>
              </a:solidFill>
            </a:endParaRPr>
          </a:p>
          <a:p>
            <a:pPr marL="457200" lvl="1" indent="0">
              <a:buNone/>
            </a:pPr>
            <a:r>
              <a:rPr lang="zh-CN" altLang="en-US" sz="1780">
                <a:solidFill>
                  <a:schemeClr val="bg1"/>
                </a:solidFill>
              </a:rPr>
              <a:t>8. 积极参与课外活动：全面发展，丰富自己的人生经历。</a:t>
            </a:r>
            <a:endParaRPr lang="zh-CN" altLang="en-US" sz="1780">
              <a:solidFill>
                <a:schemeClr val="bg1"/>
              </a:solidFill>
            </a:endParaRPr>
          </a:p>
          <a:p>
            <a:pPr marL="457200" lvl="1" indent="0">
              <a:buNone/>
            </a:pPr>
            <a:r>
              <a:rPr lang="zh-CN" altLang="en-US" sz="1780">
                <a:solidFill>
                  <a:schemeClr val="bg1"/>
                </a:solidFill>
              </a:rPr>
              <a:t>9. 学会自我调节：合理释放压力，保持身心健康。</a:t>
            </a:r>
            <a:endParaRPr lang="zh-CN" altLang="en-US" sz="1780">
              <a:solidFill>
                <a:schemeClr val="bg1"/>
              </a:solidFill>
            </a:endParaRPr>
          </a:p>
          <a:p>
            <a:pPr marL="457200" lvl="1" indent="0">
              <a:buNone/>
            </a:pPr>
            <a:r>
              <a:rPr lang="zh-CN" altLang="en-US" sz="1780">
                <a:solidFill>
                  <a:schemeClr val="bg1"/>
                </a:solidFill>
              </a:rPr>
              <a:t>10. 坚持到底：不畏艰难，勇往直前，迈向新征程。</a:t>
            </a:r>
            <a:endParaRPr lang="zh-CN" altLang="en-US" sz="1780">
              <a:solidFill>
                <a:schemeClr val="bg1"/>
              </a:solidFill>
            </a:endParaRPr>
          </a:p>
          <a:p>
            <a:pPr marL="457200" lvl="1" indent="0">
              <a:buNone/>
            </a:pPr>
            <a:endParaRPr lang="zh-CN" altLang="en-US">
              <a:solidFill>
                <a:schemeClr val="bg1"/>
              </a:solidFill>
            </a:endParaRPr>
          </a:p>
          <a:p>
            <a:pPr marL="457200" lvl="1" indent="0">
              <a:buNone/>
            </a:pPr>
            <a:r>
              <a:rPr lang="zh-CN" altLang="en-US" sz="2700" b="1">
                <a:solidFill>
                  <a:srgbClr val="FFFF00"/>
                </a:solidFill>
              </a:rPr>
              <a:t>祝大家在新的起点上，开启崭新的征程，取得更好的成绩！</a:t>
            </a:r>
            <a:endParaRPr lang="zh-CN" altLang="en-US" sz="2700" b="1">
              <a:solidFill>
                <a:srgbClr val="FFFF00"/>
              </a:solidFill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500"/>
                            </p:stCondLst>
                            <p:childTnLst>
                              <p:par>
                                <p:cTn id="5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6030" y="3009335"/>
            <a:ext cx="10969200" cy="705600"/>
          </a:xfrm>
        </p:spPr>
        <p:txBody>
          <a:bodyPr>
            <a:noAutofit/>
          </a:bodyPr>
          <a:p>
            <a:pPr algn="ctr"/>
            <a:r>
              <a:rPr lang="zh-CN" altLang="en-US" sz="8000" spc="150">
                <a:solidFill>
                  <a:schemeClr val="bg1"/>
                </a:solidFill>
                <a:latin typeface="+mn-lt"/>
                <a:ea typeface="+mn-ea"/>
                <a:cs typeface="+mn-cs"/>
                <a:sym typeface="+mn-ea"/>
              </a:rPr>
              <a:t>感谢观看</a:t>
            </a:r>
            <a:endParaRPr lang="zh-CN" altLang="en-US" sz="8000" spc="150">
              <a:solidFill>
                <a:schemeClr val="bg1"/>
              </a:solidFill>
              <a:latin typeface="+mn-lt"/>
              <a:ea typeface="+mn-ea"/>
              <a:cs typeface="+mn-cs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1.xml><?xml version="1.0" encoding="utf-8"?>
<p:tagLst xmlns:p="http://schemas.openxmlformats.org/presentationml/2006/main">
  <p:tag name="commondata" val="eyJoZGlkIjoiZGUzYzZlMzQ1MjBhYzEzZjhiMGNlZDY1NTUzOGRkMjUifQ==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1156</Words>
  <Application>WPS 演示</Application>
  <PresentationFormat>宽屏</PresentationFormat>
  <Paragraphs>71</Paragraphs>
  <Slides>6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Don't go back</cp:lastModifiedBy>
  <cp:revision>164</cp:revision>
  <dcterms:created xsi:type="dcterms:W3CDTF">2019-06-19T02:08:00Z</dcterms:created>
  <dcterms:modified xsi:type="dcterms:W3CDTF">2023-12-17T14:14:17Z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2052-12.1.0.16120</vt:lpwstr>
  </property>
  <property fmtid="{D5CDD505-2E9C-101B-9397-08002B2CF9AE}" pid="3" name="ICV">
    <vt:lpwstr>C218F9EF1EE94919827F299E9425F45B_13</vt:lpwstr>
  </property>
</Properties>
</file>